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2" d="100"/>
          <a:sy n="92" d="100"/>
        </p:scale>
        <p:origin x="-104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altLang="zh-CN"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9EFE80FE-BB15-9040-8A3C-8BDD70109CB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3" name="Date Placeholder 2"/>
          <p:cNvSpPr>
            <a:spLocks noGrp="1"/>
          </p:cNvSpPr>
          <p:nvPr>
            <p:ph type="dt" sz="half" idx="10"/>
          </p:nvPr>
        </p:nvSpPr>
        <p:spPr/>
        <p:txBody>
          <a:bodyPr/>
          <a:lstStyle/>
          <a:p>
            <a:fld id="{EF1964D4-DA0D-7648-A1F8-64391DDE795F}" type="datetimeFigureOut">
              <a:rPr lang="en-US" smtClean="0"/>
              <a:pPr/>
              <a:t>2/28/12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1964D4-DA0D-7648-A1F8-64391DDE795F}" type="datetimeFigureOut">
              <a:rPr lang="en-US" smtClean="0"/>
              <a:pPr/>
              <a:t>2/28/12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altLang="zh-CN"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altLang="zh-CN"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altLang="zh-CN"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altLang="zh-CN"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altLang="zh-CN"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altLang="zh-CN"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altLang="zh-CN"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altLang="zh-CN"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altLang="zh-CN"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altLang="zh-CN"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altLang="zh-CN"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4" name="Date Placeholder 3"/>
          <p:cNvSpPr>
            <a:spLocks noGrp="1"/>
          </p:cNvSpPr>
          <p:nvPr>
            <p:ph type="dt" sz="half" idx="10"/>
          </p:nvPr>
        </p:nvSpPr>
        <p:spPr/>
        <p:txBody>
          <a:body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4" name="Date Placeholder 3"/>
          <p:cNvSpPr>
            <a:spLocks noGrp="1"/>
          </p:cNvSpPr>
          <p:nvPr>
            <p:ph type="dt" sz="half" idx="10"/>
          </p:nvPr>
        </p:nvSpPr>
        <p:spPr/>
        <p:txBody>
          <a:body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altLang="zh-CN"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4" name="Date Placeholder 3"/>
          <p:cNvSpPr>
            <a:spLocks noGrp="1"/>
          </p:cNvSpPr>
          <p:nvPr>
            <p:ph type="dt" sz="half" idx="10"/>
          </p:nvPr>
        </p:nvSpPr>
        <p:spPr/>
        <p:txBody>
          <a:body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ltLang="zh-CN"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ltLang="zh-CN"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9EFE80FE-BB15-9040-8A3C-8BDD70109CB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altLang="zh-CN"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altLang="zh-CN" smtClean="0"/>
              <a:t>Click to edit Master text styles</a:t>
            </a:r>
          </a:p>
        </p:txBody>
      </p:sp>
      <p:sp>
        <p:nvSpPr>
          <p:cNvPr id="4" name="Date Placeholder 3"/>
          <p:cNvSpPr>
            <a:spLocks noGrp="1"/>
          </p:cNvSpPr>
          <p:nvPr>
            <p:ph type="dt" sz="half" idx="10"/>
          </p:nvPr>
        </p:nvSpPr>
        <p:spPr/>
        <p:txBody>
          <a:body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E80FE-BB15-9040-8A3C-8BDD70109CB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ltLang="zh-CN"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ltLang="zh-CN"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EF1964D4-DA0D-7648-A1F8-64391DDE795F}" type="datetimeFigureOut">
              <a:rPr lang="en-US" smtClean="0"/>
              <a:pPr/>
              <a:t>2/28/12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E80FE-BB15-9040-8A3C-8BDD70109CB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altLang="zh-CN"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altLang="zh-CN"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7" name="Date Placeholder 6"/>
          <p:cNvSpPr>
            <a:spLocks noGrp="1"/>
          </p:cNvSpPr>
          <p:nvPr>
            <p:ph type="dt" sz="half" idx="10"/>
          </p:nvPr>
        </p:nvSpPr>
        <p:spPr/>
        <p:txBody>
          <a:bodyPr/>
          <a:lstStyle/>
          <a:p>
            <a:fld id="{EF1964D4-DA0D-7648-A1F8-64391DDE795F}" type="datetimeFigureOut">
              <a:rPr lang="en-US" smtClean="0"/>
              <a:pPr/>
              <a:t>2/28/12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E80FE-BB15-9040-8A3C-8BDD70109CB9}"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5" name="Date Placeholder 4"/>
          <p:cNvSpPr>
            <a:spLocks noGrp="1"/>
          </p:cNvSpPr>
          <p:nvPr>
            <p:ph type="dt" sz="half" idx="10"/>
          </p:nvPr>
        </p:nvSpPr>
        <p:spPr/>
        <p:txBody>
          <a:bodyPr/>
          <a:lstStyle/>
          <a:p>
            <a:fld id="{EF1964D4-DA0D-7648-A1F8-64391DDE795F}" type="datetimeFigureOut">
              <a:rPr lang="en-US" smtClean="0"/>
              <a:pPr/>
              <a:t>2/28/12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E80FE-BB15-9040-8A3C-8BDD70109CB9}"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altLang="zh-CN"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EF1964D4-DA0D-7648-A1F8-64391DDE795F}" type="datetimeFigureOut">
              <a:rPr lang="en-US" smtClean="0"/>
              <a:pPr/>
              <a:t>2/28/12</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9EFE80FE-BB15-9040-8A3C-8BDD70109C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dirty="0" smtClean="0"/>
              <a:t>《</a:t>
            </a:r>
            <a:r>
              <a:rPr lang="zh-CN" altLang="en-US" dirty="0" smtClean="0"/>
              <a:t>雷雨</a:t>
            </a:r>
            <a:r>
              <a:rPr lang="en-US" altLang="zh-CN" dirty="0" smtClean="0"/>
              <a:t>》</a:t>
            </a:r>
            <a:r>
              <a:rPr lang="zh-CN" altLang="en-US" dirty="0" smtClean="0"/>
              <a:t>第一幕之赏析</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dirty="0" smtClean="0"/>
              <a:t>50</a:t>
            </a:r>
            <a:br>
              <a:rPr lang="en-GB" altLang="zh-CN" dirty="0" smtClean="0"/>
            </a:br>
            <a:r>
              <a:rPr lang="zh-CN" altLang="en-US" dirty="0" smtClean="0"/>
              <a:t>周冲和周朴园的对话</a:t>
            </a:r>
            <a:endParaRPr lang="en-US" dirty="0"/>
          </a:p>
        </p:txBody>
      </p:sp>
      <p:sp>
        <p:nvSpPr>
          <p:cNvPr id="3" name="Content Placeholder 2"/>
          <p:cNvSpPr>
            <a:spLocks noGrp="1"/>
          </p:cNvSpPr>
          <p:nvPr>
            <p:ph idx="1"/>
          </p:nvPr>
        </p:nvSpPr>
        <p:spPr/>
        <p:txBody>
          <a:bodyPr/>
          <a:lstStyle/>
          <a:p>
            <a:r>
              <a:rPr lang="zh-CN" altLang="en-US" dirty="0" smtClean="0"/>
              <a:t>感情与权力的对话，理想与现实的较量。</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dirty="0" smtClean="0"/>
              <a:t>51  52</a:t>
            </a:r>
            <a:br>
              <a:rPr lang="en-GB" altLang="zh-CN" dirty="0" smtClean="0"/>
            </a:br>
            <a:r>
              <a:rPr lang="zh-CN" altLang="en-US" dirty="0" smtClean="0"/>
              <a:t>周朴园与繁漪、周冲的对话</a:t>
            </a:r>
            <a:endParaRPr lang="en-US" dirty="0"/>
          </a:p>
        </p:txBody>
      </p:sp>
      <p:sp>
        <p:nvSpPr>
          <p:cNvPr id="3" name="Content Placeholder 2"/>
          <p:cNvSpPr>
            <a:spLocks noGrp="1"/>
          </p:cNvSpPr>
          <p:nvPr>
            <p:ph idx="1"/>
          </p:nvPr>
        </p:nvSpPr>
        <p:spPr/>
        <p:txBody>
          <a:bodyPr/>
          <a:lstStyle/>
          <a:p>
            <a:r>
              <a:rPr lang="zh-CN" altLang="en-US" dirty="0" smtClean="0"/>
              <a:t>重复的“倒了来”：无视人格</a:t>
            </a:r>
            <a:r>
              <a:rPr lang="en-US" altLang="zh-CN" dirty="0" smtClean="0"/>
              <a:t> </a:t>
            </a:r>
            <a:r>
              <a:rPr lang="zh-CN" altLang="en-US" dirty="0" smtClean="0"/>
              <a:t>厌恶</a:t>
            </a:r>
            <a:endParaRPr lang="en-GB" altLang="zh-CN" dirty="0" smtClean="0"/>
          </a:p>
          <a:p>
            <a:r>
              <a:rPr lang="zh-CN" altLang="en-US" dirty="0" smtClean="0"/>
              <a:t>不满抗议，</a:t>
            </a:r>
            <a:endParaRPr lang="en-GB" altLang="zh-CN" dirty="0" smtClean="0"/>
          </a:p>
          <a:p>
            <a:r>
              <a:rPr lang="zh-CN" altLang="en-US" dirty="0" smtClean="0"/>
              <a:t>专横，入木三分</a:t>
            </a:r>
            <a:endParaRPr lang="en-GB" altLang="zh-CN"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a:t>
            </a:r>
            <a:endParaRPr lang="en-US" dirty="0"/>
          </a:p>
        </p:txBody>
      </p:sp>
      <p:sp>
        <p:nvSpPr>
          <p:cNvPr id="3" name="Content Placeholder 2"/>
          <p:cNvSpPr>
            <a:spLocks noGrp="1"/>
          </p:cNvSpPr>
          <p:nvPr>
            <p:ph idx="1"/>
          </p:nvPr>
        </p:nvSpPr>
        <p:spPr/>
        <p:txBody>
          <a:bodyPr/>
          <a:lstStyle/>
          <a:p>
            <a:r>
              <a:rPr lang="zh-CN" altLang="en-US" dirty="0" smtClean="0"/>
              <a:t>对话充满活力</a:t>
            </a:r>
            <a:endParaRPr lang="en-GB" altLang="zh-CN" dirty="0" smtClean="0"/>
          </a:p>
          <a:p>
            <a:r>
              <a:rPr lang="zh-CN" altLang="en-US" dirty="0" smtClean="0"/>
              <a:t>专横、独断、逼迫，</a:t>
            </a:r>
            <a:endParaRPr lang="en-GB" altLang="zh-CN" dirty="0" smtClean="0"/>
          </a:p>
          <a:p>
            <a:r>
              <a:rPr lang="zh-CN" altLang="en-US" dirty="0" smtClean="0"/>
              <a:t>倔强、反抗</a:t>
            </a:r>
            <a:endParaRPr lang="en-GB" altLang="zh-CN" dirty="0" smtClean="0"/>
          </a:p>
          <a:p>
            <a:r>
              <a:rPr lang="zh-CN" altLang="en-US" dirty="0" smtClean="0"/>
              <a:t>不满</a:t>
            </a:r>
            <a:endParaRPr lang="en-GB" altLang="zh-CN" dirty="0" smtClean="0"/>
          </a:p>
          <a:p>
            <a:r>
              <a:rPr lang="zh-CN" altLang="en-US" dirty="0" smtClean="0"/>
              <a:t>软弱、屈从</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a:t>
            </a:r>
            <a:endParaRPr lang="en-US" dirty="0"/>
          </a:p>
        </p:txBody>
      </p:sp>
      <p:sp>
        <p:nvSpPr>
          <p:cNvPr id="3" name="Content Placeholder 2"/>
          <p:cNvSpPr>
            <a:spLocks noGrp="1"/>
          </p:cNvSpPr>
          <p:nvPr>
            <p:ph idx="1"/>
          </p:nvPr>
        </p:nvSpPr>
        <p:spPr/>
        <p:txBody>
          <a:bodyPr/>
          <a:lstStyle/>
          <a:p>
            <a:r>
              <a:rPr lang="zh-CN" altLang="en-US" dirty="0" smtClean="0"/>
              <a:t>彻底绝望</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55</a:t>
            </a:r>
            <a:endParaRPr lang="en-US" dirty="0"/>
          </a:p>
        </p:txBody>
      </p:sp>
      <p:sp>
        <p:nvSpPr>
          <p:cNvPr id="3" name="Content Placeholder 2"/>
          <p:cNvSpPr>
            <a:spLocks noGrp="1"/>
          </p:cNvSpPr>
          <p:nvPr>
            <p:ph idx="1"/>
          </p:nvPr>
        </p:nvSpPr>
        <p:spPr/>
        <p:txBody>
          <a:bodyPr/>
          <a:lstStyle/>
          <a:p>
            <a:r>
              <a:rPr lang="zh-CN" altLang="en-US" dirty="0" smtClean="0"/>
              <a:t>怀念之情</a:t>
            </a:r>
            <a:endParaRPr lang="en-GB" altLang="zh-CN" dirty="0" smtClean="0"/>
          </a:p>
          <a:p>
            <a:r>
              <a:rPr lang="zh-CN" altLang="en-US" dirty="0" smtClean="0"/>
              <a:t>教育</a:t>
            </a:r>
            <a:endParaRPr lang="en-GB" altLang="zh-CN" dirty="0" smtClean="0"/>
          </a:p>
          <a:p>
            <a:r>
              <a:rPr lang="zh-CN" altLang="en-US" dirty="0" smtClean="0"/>
              <a:t>虚惊一场</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58</a:t>
            </a:r>
            <a:endParaRPr lang="en-US" dirty="0"/>
          </a:p>
        </p:txBody>
      </p:sp>
      <p:sp>
        <p:nvSpPr>
          <p:cNvPr id="3" name="Content Placeholder 2"/>
          <p:cNvSpPr>
            <a:spLocks noGrp="1"/>
          </p:cNvSpPr>
          <p:nvPr>
            <p:ph idx="1"/>
          </p:nvPr>
        </p:nvSpPr>
        <p:spPr/>
        <p:txBody>
          <a:bodyPr/>
          <a:lstStyle/>
          <a:p>
            <a:r>
              <a:rPr lang="zh-CN" altLang="en-US" dirty="0" smtClean="0"/>
              <a:t>极力维护</a:t>
            </a:r>
            <a:endParaRPr lang="en-GB" altLang="zh-CN"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思考</a:t>
            </a:r>
            <a:r>
              <a:rPr lang="en-US" dirty="0" smtClean="0"/>
              <a:t>题</a:t>
            </a:r>
            <a:endParaRPr lang="en-US" dirty="0"/>
          </a:p>
        </p:txBody>
      </p:sp>
      <p:sp>
        <p:nvSpPr>
          <p:cNvPr id="3" name="Content Placeholder 2"/>
          <p:cNvSpPr>
            <a:spLocks noGrp="1"/>
          </p:cNvSpPr>
          <p:nvPr>
            <p:ph idx="1"/>
          </p:nvPr>
        </p:nvSpPr>
        <p:spPr>
          <a:xfrm>
            <a:off x="0" y="1735138"/>
            <a:ext cx="9144000" cy="4056062"/>
          </a:xfrm>
        </p:spPr>
        <p:txBody>
          <a:bodyPr/>
          <a:lstStyle/>
          <a:p>
            <a:pPr>
              <a:buNone/>
            </a:pPr>
            <a:r>
              <a:rPr lang="en-US" dirty="0" smtClean="0"/>
              <a:t>（1）第一幕开头有一大段父女</a:t>
            </a:r>
            <a:r>
              <a:rPr lang="en-US" i="1" u="sng" dirty="0" smtClean="0"/>
              <a:t>闲话：鲁贵与鲁四凤的对话。这段父女对白在《雷雨》中有没有重要意义？</a:t>
            </a:r>
          </a:p>
          <a:p>
            <a:pPr>
              <a:buNone/>
            </a:pPr>
            <a:r>
              <a:rPr lang="en-US" dirty="0" smtClean="0">
                <a:latin typeface="宋体"/>
                <a:ea typeface="宋体"/>
                <a:cs typeface="宋体"/>
              </a:rPr>
              <a:t>只有鲁贵和四凤这两个人物才具有把全剧中所有人物联系在一起的作用。</a:t>
            </a:r>
          </a:p>
          <a:p>
            <a:pPr>
              <a:buNone/>
            </a:pPr>
            <a:r>
              <a:rPr lang="en-US" dirty="0" smtClean="0">
                <a:latin typeface="宋体"/>
                <a:ea typeface="宋体"/>
                <a:cs typeface="宋体"/>
              </a:rPr>
              <a:t>通过他们自然地把两个家庭的所有出场人物都扯进来。</a:t>
            </a:r>
            <a:endParaRPr lang="en-US" dirty="0" smtClean="0">
              <a:latin typeface="宋体"/>
              <a:ea typeface="宋体"/>
              <a:cs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900" i="1" u="sng" dirty="0" smtClean="0"/>
              <a:t>（2）具体分析第一幕中人物之间有哪些矛盾冲突？有没有解决</a:t>
            </a:r>
            <a:r>
              <a:rPr lang="en-US" sz="1900" i="1" u="sng" dirty="0" smtClean="0"/>
              <a:t>？</a:t>
            </a:r>
            <a:endParaRPr lang="en-US" sz="1900" dirty="0"/>
          </a:p>
        </p:txBody>
      </p:sp>
      <p:sp>
        <p:nvSpPr>
          <p:cNvPr id="3" name="Content Placeholder 2"/>
          <p:cNvSpPr>
            <a:spLocks noGrp="1"/>
          </p:cNvSpPr>
          <p:nvPr>
            <p:ph idx="1"/>
          </p:nvPr>
        </p:nvSpPr>
        <p:spPr>
          <a:xfrm>
            <a:off x="914400" y="1371600"/>
            <a:ext cx="9144000" cy="5486400"/>
          </a:xfrm>
        </p:spPr>
        <p:txBody>
          <a:bodyPr numCol="2">
            <a:normAutofit lnSpcReduction="10000"/>
          </a:bodyPr>
          <a:lstStyle/>
          <a:p>
            <a:pPr>
              <a:buNone/>
            </a:pPr>
            <a:r>
              <a:rPr lang="zh-CN" altLang="en-US" dirty="0" smtClean="0"/>
              <a:t>解决：</a:t>
            </a:r>
            <a:endParaRPr lang="en-GB" altLang="zh-CN" dirty="0" smtClean="0"/>
          </a:p>
          <a:p>
            <a:pPr>
              <a:buNone/>
            </a:pPr>
            <a:r>
              <a:rPr lang="zh-CN" altLang="en-US" dirty="0" smtClean="0"/>
              <a:t>鲁贵骗到了四凤的钱；</a:t>
            </a:r>
            <a:endParaRPr lang="en-GB" altLang="zh-CN" dirty="0" smtClean="0"/>
          </a:p>
          <a:p>
            <a:pPr>
              <a:buNone/>
            </a:pPr>
            <a:r>
              <a:rPr lang="zh-CN" altLang="en-US" dirty="0" smtClean="0"/>
              <a:t>繁漪被迫喝下了周朴园命令她喝的苦药；</a:t>
            </a:r>
            <a:endParaRPr lang="en-GB" altLang="zh-CN" dirty="0" smtClean="0"/>
          </a:p>
          <a:p>
            <a:pPr>
              <a:buNone/>
            </a:pPr>
            <a:r>
              <a:rPr lang="zh-CN" altLang="en-US" dirty="0" smtClean="0"/>
              <a:t>周冲已经知道周朴园不会同意把自己的学费分一半给四凤；</a:t>
            </a:r>
            <a:endParaRPr lang="en-GB" altLang="zh-CN" dirty="0" smtClean="0"/>
          </a:p>
          <a:p>
            <a:pPr>
              <a:buNone/>
            </a:pPr>
            <a:r>
              <a:rPr lang="en-GB" altLang="zh-CN" dirty="0" smtClean="0"/>
              <a:t>……</a:t>
            </a:r>
          </a:p>
          <a:p>
            <a:pPr>
              <a:buNone/>
            </a:pPr>
            <a:endParaRPr lang="en-GB" altLang="zh-CN" dirty="0" smtClean="0"/>
          </a:p>
          <a:p>
            <a:pPr>
              <a:buNone/>
            </a:pPr>
            <a:endParaRPr lang="en-GB" altLang="zh-CN" dirty="0" smtClean="0"/>
          </a:p>
          <a:p>
            <a:pPr>
              <a:buNone/>
            </a:pPr>
            <a:endParaRPr lang="en-GB" altLang="zh-CN" dirty="0" smtClean="0"/>
          </a:p>
          <a:p>
            <a:pPr>
              <a:buNone/>
            </a:pPr>
            <a:r>
              <a:rPr lang="zh-CN" altLang="en-US" dirty="0" smtClean="0"/>
              <a:t>未解决：</a:t>
            </a:r>
            <a:endParaRPr lang="en-GB" altLang="zh-CN" dirty="0" smtClean="0"/>
          </a:p>
          <a:p>
            <a:pPr>
              <a:buNone/>
            </a:pPr>
            <a:r>
              <a:rPr lang="zh-CN" altLang="en-US" dirty="0" smtClean="0"/>
              <a:t>四凤的爱情？</a:t>
            </a:r>
            <a:endParaRPr lang="en-US" altLang="zh-CN" dirty="0" smtClean="0"/>
          </a:p>
          <a:p>
            <a:pPr>
              <a:buNone/>
            </a:pPr>
            <a:r>
              <a:rPr lang="zh-CN" altLang="en-US" dirty="0" smtClean="0"/>
              <a:t>鲁大海的命运？</a:t>
            </a:r>
            <a:endParaRPr lang="en-GB" altLang="zh-CN" dirty="0" smtClean="0"/>
          </a:p>
          <a:p>
            <a:pPr>
              <a:buNone/>
            </a:pPr>
            <a:r>
              <a:rPr lang="zh-CN" altLang="en-US" dirty="0" smtClean="0"/>
              <a:t>繁漪的命运？</a:t>
            </a:r>
            <a:endParaRPr lang="en-GB" altLang="zh-CN" dirty="0" smtClean="0"/>
          </a:p>
          <a:p>
            <a:pPr>
              <a:buNone/>
            </a:pPr>
            <a:r>
              <a:rPr lang="zh-CN" altLang="en-US" dirty="0" smtClean="0"/>
              <a:t>周萍的命运？</a:t>
            </a:r>
            <a:endParaRPr lang="en-GB" altLang="zh-CN" dirty="0" smtClean="0"/>
          </a:p>
          <a:p>
            <a:pPr>
              <a:buNone/>
            </a:pPr>
            <a:r>
              <a:rPr lang="zh-CN" altLang="en-US" dirty="0" smtClean="0"/>
              <a:t>周朴园的存在？</a:t>
            </a:r>
            <a:endParaRPr lang="en-GB" altLang="zh-CN" dirty="0" smtClean="0"/>
          </a:p>
          <a:p>
            <a:pPr>
              <a:buNone/>
            </a:pPr>
            <a:r>
              <a:rPr lang="en-GB" altLang="zh-CN"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t/>
            </a:r>
            <a:br>
              <a:rPr lang="en-US" i="1" u="sng" dirty="0" smtClean="0"/>
            </a:br>
            <a:r>
              <a:rPr lang="en-US" sz="2400" i="1" u="sng" dirty="0" smtClean="0"/>
              <a:t>（3）根据第一幕设想此幕在全剧中的作用是什么？</a:t>
            </a:r>
            <a:r>
              <a:rPr lang="en-US" dirty="0" smtClean="0"/>
              <a:t/>
            </a:r>
            <a:br>
              <a:rPr lang="en-US" dirty="0" smtClean="0"/>
            </a:br>
            <a:endParaRPr lang="en-US" dirty="0"/>
          </a:p>
        </p:txBody>
      </p:sp>
      <p:sp>
        <p:nvSpPr>
          <p:cNvPr id="3" name="Content Placeholder 2"/>
          <p:cNvSpPr>
            <a:spLocks noGrp="1"/>
          </p:cNvSpPr>
          <p:nvPr>
            <p:ph idx="1"/>
          </p:nvPr>
        </p:nvSpPr>
        <p:spPr>
          <a:xfrm>
            <a:off x="1190497" y="1822357"/>
            <a:ext cx="7313613" cy="4056062"/>
          </a:xfrm>
        </p:spPr>
        <p:txBody>
          <a:bodyPr/>
          <a:lstStyle/>
          <a:p>
            <a:r>
              <a:rPr lang="zh-CN" altLang="en-US" dirty="0" smtClean="0"/>
              <a:t>一方面</a:t>
            </a:r>
            <a:endParaRPr lang="en-GB" altLang="zh-CN" dirty="0" smtClean="0"/>
          </a:p>
          <a:p>
            <a:r>
              <a:rPr lang="zh-CN" altLang="en-US" dirty="0" smtClean="0"/>
              <a:t>吸引读者继续欣赏的兴趣；</a:t>
            </a:r>
            <a:endParaRPr lang="en-GB" altLang="zh-CN" dirty="0" smtClean="0"/>
          </a:p>
          <a:p>
            <a:r>
              <a:rPr lang="zh-CN" altLang="en-US" dirty="0" smtClean="0"/>
              <a:t>另一方面</a:t>
            </a:r>
            <a:endParaRPr lang="en-GB" altLang="zh-CN" dirty="0" smtClean="0"/>
          </a:p>
          <a:p>
            <a:r>
              <a:rPr lang="zh-CN" altLang="en-US" dirty="0" smtClean="0"/>
              <a:t>也为全剧的发展储足力量，起到全剧发动机的作用。</a:t>
            </a:r>
            <a:endParaRPr lang="en-GB" altLang="zh-CN"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a:t>
            </a:r>
            <a:endParaRPr lang="en-US" dirty="0"/>
          </a:p>
        </p:txBody>
      </p:sp>
      <p:sp>
        <p:nvSpPr>
          <p:cNvPr id="3" name="Content Placeholder 2"/>
          <p:cNvSpPr>
            <a:spLocks noGrp="1"/>
          </p:cNvSpPr>
          <p:nvPr>
            <p:ph idx="1"/>
          </p:nvPr>
        </p:nvSpPr>
        <p:spPr/>
        <p:txBody>
          <a:bodyPr>
            <a:normAutofit fontScale="77500" lnSpcReduction="20000"/>
          </a:bodyPr>
          <a:lstStyle/>
          <a:p>
            <a:r>
              <a:rPr lang="zh-CN" altLang="en-US" dirty="0" smtClean="0"/>
              <a:t>繁漪的肖像与四凤相比：</a:t>
            </a:r>
            <a:endParaRPr lang="en-GB" altLang="zh-CN" dirty="0" smtClean="0"/>
          </a:p>
          <a:p>
            <a:r>
              <a:rPr lang="zh-CN" altLang="en-US" dirty="0" smtClean="0"/>
              <a:t>静－动</a:t>
            </a:r>
            <a:endParaRPr lang="en-GB" altLang="zh-CN" dirty="0" smtClean="0"/>
          </a:p>
          <a:p>
            <a:r>
              <a:rPr lang="zh-CN" altLang="en-US" dirty="0" smtClean="0"/>
              <a:t>文弱－强健</a:t>
            </a:r>
            <a:endParaRPr lang="en-GB" altLang="zh-CN" dirty="0" smtClean="0"/>
          </a:p>
          <a:p>
            <a:r>
              <a:rPr lang="zh-CN" altLang="en-US" dirty="0" smtClean="0"/>
              <a:t>阴鸷－开朗</a:t>
            </a:r>
            <a:endParaRPr lang="en-GB" altLang="zh-CN" dirty="0" smtClean="0"/>
          </a:p>
          <a:p>
            <a:r>
              <a:rPr lang="zh-CN" altLang="en-US" dirty="0" smtClean="0"/>
              <a:t>忧烦－快乐</a:t>
            </a:r>
            <a:endParaRPr lang="en-GB" altLang="zh-CN" dirty="0" smtClean="0"/>
          </a:p>
          <a:p>
            <a:r>
              <a:rPr lang="zh-CN" altLang="en-US" dirty="0" smtClean="0"/>
              <a:t>灰暗－水灵灵</a:t>
            </a:r>
            <a:endParaRPr lang="en-GB" altLang="zh-CN" dirty="0" smtClean="0"/>
          </a:p>
          <a:p>
            <a:r>
              <a:rPr lang="zh-CN" altLang="en-US" dirty="0" smtClean="0"/>
              <a:t>瘦弱－饱满</a:t>
            </a:r>
            <a:endParaRPr lang="en-GB" altLang="zh-CN" dirty="0" smtClean="0"/>
          </a:p>
          <a:p>
            <a:r>
              <a:rPr lang="zh-CN" altLang="en-US" dirty="0" smtClean="0"/>
              <a:t>鲜明对照：这也是为什么周萍和周冲能同时爱上四凤的原因之一。</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34 35 37</a:t>
            </a:r>
            <a:endParaRPr lang="en-US" dirty="0"/>
          </a:p>
        </p:txBody>
      </p:sp>
      <p:sp>
        <p:nvSpPr>
          <p:cNvPr id="3" name="Content Placeholder 2"/>
          <p:cNvSpPr>
            <a:spLocks noGrp="1"/>
          </p:cNvSpPr>
          <p:nvPr>
            <p:ph idx="1"/>
          </p:nvPr>
        </p:nvSpPr>
        <p:spPr/>
        <p:txBody>
          <a:bodyPr/>
          <a:lstStyle/>
          <a:p>
            <a:r>
              <a:rPr lang="zh-CN" altLang="en-US" dirty="0" smtClean="0"/>
              <a:t>主仆对话：周朴园是独断专行的。</a:t>
            </a:r>
            <a:endParaRPr lang="en-GB" altLang="zh-CN" dirty="0" smtClean="0"/>
          </a:p>
          <a:p>
            <a:r>
              <a:rPr lang="zh-CN" altLang="en-US" dirty="0" smtClean="0"/>
              <a:t>这是说天气，也是四凤的心境，更是剧情的氛围。各种矛盾和冲突都在酝酿着。</a:t>
            </a:r>
            <a:endParaRPr lang="en-GB" altLang="zh-CN" dirty="0" smtClean="0"/>
          </a:p>
          <a:p>
            <a:r>
              <a:rPr lang="zh-CN" altLang="en-US" dirty="0" smtClean="0"/>
              <a:t>平淡简短，蕴藏鲜明性格和复杂情感的交锋；</a:t>
            </a:r>
            <a:endParaRPr lang="en-GB" altLang="zh-CN" dirty="0" smtClean="0"/>
          </a:p>
          <a:p>
            <a:pPr>
              <a:buNone/>
            </a:pPr>
            <a:r>
              <a:rPr lang="en-GB" dirty="0" smtClean="0"/>
              <a:t>       </a:t>
            </a:r>
            <a:r>
              <a:rPr lang="zh-CN" altLang="en-US" dirty="0" smtClean="0"/>
              <a:t>激烈的心理战。</a:t>
            </a:r>
            <a:endParaRPr lang="en-GB" altLang="zh-CN" dirty="0" smtClean="0"/>
          </a:p>
          <a:p>
            <a:pPr>
              <a:buNone/>
            </a:pPr>
            <a:r>
              <a:rPr lang="en-GB" dirty="0" smtClean="0"/>
              <a:t>       </a:t>
            </a:r>
            <a:r>
              <a:rPr lang="zh-CN" altLang="en-US" dirty="0" smtClean="0"/>
              <a:t>神奇且深</a:t>
            </a:r>
            <a:endParaRPr lang="en-US" altLang="zh-CN" dirty="0" smtClean="0"/>
          </a:p>
          <a:p>
            <a:pPr>
              <a:buNone/>
            </a:pPr>
            <a:r>
              <a:rPr lang="zh-CN" altLang="en-US" dirty="0" smtClean="0"/>
              <a:t>苦药：</a:t>
            </a:r>
            <a:endParaRPr lang="en-GB" altLang="zh-CN"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38 40 41 42 43</a:t>
            </a:r>
            <a:endParaRPr lang="en-US" dirty="0"/>
          </a:p>
        </p:txBody>
      </p:sp>
      <p:sp>
        <p:nvSpPr>
          <p:cNvPr id="3" name="Content Placeholder 2"/>
          <p:cNvSpPr>
            <a:spLocks noGrp="1"/>
          </p:cNvSpPr>
          <p:nvPr>
            <p:ph idx="1"/>
          </p:nvPr>
        </p:nvSpPr>
        <p:spPr/>
        <p:txBody>
          <a:bodyPr>
            <a:normAutofit lnSpcReduction="10000"/>
          </a:bodyPr>
          <a:lstStyle/>
          <a:p>
            <a:r>
              <a:rPr lang="zh-CN" altLang="en-US" dirty="0" smtClean="0"/>
              <a:t>周冲与繁漪的对话：母子情真，唯一。</a:t>
            </a:r>
            <a:endParaRPr lang="en-GB" altLang="zh-CN" dirty="0" smtClean="0"/>
          </a:p>
          <a:p>
            <a:r>
              <a:rPr lang="zh-CN" altLang="en-US" dirty="0" smtClean="0"/>
              <a:t>动作描写：天真无邪</a:t>
            </a:r>
            <a:endParaRPr lang="en-GB" altLang="zh-CN" dirty="0" smtClean="0"/>
          </a:p>
          <a:p>
            <a:r>
              <a:rPr lang="zh-CN" altLang="en-US" dirty="0" smtClean="0"/>
              <a:t>纯洁无暇的周冲眼中的母亲：不平常</a:t>
            </a:r>
            <a:endParaRPr lang="en-GB" altLang="zh-CN" dirty="0" smtClean="0"/>
          </a:p>
          <a:p>
            <a:r>
              <a:rPr lang="zh-CN" altLang="en-US" dirty="0" smtClean="0"/>
              <a:t>没有掺杂，美的化身</a:t>
            </a:r>
            <a:endParaRPr lang="en-GB" altLang="zh-CN" dirty="0" smtClean="0"/>
          </a:p>
          <a:p>
            <a:r>
              <a:rPr lang="zh-CN" altLang="en-US" dirty="0" smtClean="0"/>
              <a:t>没有减少，没有自私</a:t>
            </a:r>
            <a:endParaRPr lang="en-GB" altLang="zh-CN" dirty="0" smtClean="0"/>
          </a:p>
          <a:p>
            <a:r>
              <a:rPr lang="zh-CN" altLang="en-US" dirty="0" smtClean="0"/>
              <a:t>善良、纯真、幻想</a:t>
            </a:r>
            <a:endParaRPr lang="en-GB" altLang="zh-CN" dirty="0" smtClean="0"/>
          </a:p>
          <a:p>
            <a:r>
              <a:rPr lang="zh-CN" altLang="en-US" dirty="0" smtClean="0"/>
              <a:t>悔恨、不安</a:t>
            </a:r>
            <a:endParaRPr lang="en-GB" altLang="zh-CN"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44</a:t>
            </a:r>
            <a:endParaRPr lang="en-US" dirty="0"/>
          </a:p>
        </p:txBody>
      </p:sp>
      <p:sp>
        <p:nvSpPr>
          <p:cNvPr id="3" name="Content Placeholder 2"/>
          <p:cNvSpPr>
            <a:spLocks noGrp="1"/>
          </p:cNvSpPr>
          <p:nvPr>
            <p:ph idx="1"/>
          </p:nvPr>
        </p:nvSpPr>
        <p:spPr>
          <a:xfrm>
            <a:off x="306291" y="2146619"/>
            <a:ext cx="8229600" cy="4056062"/>
          </a:xfrm>
        </p:spPr>
        <p:txBody>
          <a:bodyPr/>
          <a:lstStyle/>
          <a:p>
            <a:r>
              <a:rPr lang="zh-CN" altLang="en-US" dirty="0" smtClean="0"/>
              <a:t>周萍与鲁大海的对比：</a:t>
            </a:r>
            <a:endParaRPr lang="en-GB" altLang="zh-CN" dirty="0" smtClean="0"/>
          </a:p>
          <a:p>
            <a:pPr>
              <a:buNone/>
            </a:pPr>
            <a:r>
              <a:rPr lang="zh-CN" altLang="en-US" dirty="0" smtClean="0"/>
              <a:t>瘦小－高大魁伟；</a:t>
            </a:r>
            <a:endParaRPr lang="en-GB" altLang="zh-CN" dirty="0" smtClean="0"/>
          </a:p>
          <a:p>
            <a:pPr>
              <a:buNone/>
            </a:pPr>
            <a:r>
              <a:rPr lang="zh-CN" altLang="en-US" dirty="0" smtClean="0"/>
              <a:t>清秀－粗率；</a:t>
            </a:r>
            <a:endParaRPr lang="en-GB" altLang="zh-CN" dirty="0" smtClean="0"/>
          </a:p>
          <a:p>
            <a:pPr>
              <a:buNone/>
            </a:pPr>
            <a:r>
              <a:rPr lang="zh-CN" altLang="en-US" dirty="0" smtClean="0"/>
              <a:t>眼神灰暗－眼光锐利；</a:t>
            </a:r>
            <a:endParaRPr lang="en-GB" altLang="zh-CN" dirty="0" smtClean="0"/>
          </a:p>
          <a:p>
            <a:pPr>
              <a:buNone/>
            </a:pPr>
            <a:r>
              <a:rPr lang="zh-CN" altLang="en-US" dirty="0" smtClean="0"/>
              <a:t>温室里的嫩苗，空虚脆弱－山野上的树木，充实坚强</a:t>
            </a:r>
            <a:endParaRPr lang="en-GB" altLang="zh-CN"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46</a:t>
            </a:r>
            <a:endParaRPr lang="en-US" dirty="0"/>
          </a:p>
        </p:txBody>
      </p:sp>
      <p:sp>
        <p:nvSpPr>
          <p:cNvPr id="3" name="Content Placeholder 2"/>
          <p:cNvSpPr>
            <a:spLocks noGrp="1"/>
          </p:cNvSpPr>
          <p:nvPr>
            <p:ph idx="1"/>
          </p:nvPr>
        </p:nvSpPr>
        <p:spPr/>
        <p:txBody>
          <a:bodyPr/>
          <a:lstStyle/>
          <a:p>
            <a:r>
              <a:rPr lang="zh-CN" altLang="en-US" dirty="0" smtClean="0"/>
              <a:t>人物心理流程的细致展示；</a:t>
            </a:r>
            <a:endParaRPr lang="en-GB" altLang="zh-CN" dirty="0" smtClean="0"/>
          </a:p>
          <a:p>
            <a:r>
              <a:rPr lang="zh-CN" altLang="en-US" dirty="0" smtClean="0"/>
              <a:t>恰当的比喻；</a:t>
            </a:r>
            <a:endParaRPr lang="en-GB" altLang="zh-CN" dirty="0" smtClean="0"/>
          </a:p>
          <a:p>
            <a:r>
              <a:rPr lang="zh-CN" altLang="en-US" dirty="0" smtClean="0"/>
              <a:t>现实主义笔调冷静地剖析人物的内心世界：</a:t>
            </a:r>
            <a:endParaRPr lang="en-GB" altLang="zh-CN" dirty="0" smtClean="0"/>
          </a:p>
          <a:p>
            <a:r>
              <a:rPr lang="zh-CN" altLang="en-US" dirty="0" smtClean="0"/>
              <a:t>矛盾、冲突、孤独、寂寞、疚痛、颓丧等被隐蔽的情感和心情。</a:t>
            </a:r>
            <a:endParaRPr lang="en-GB" altLang="zh-CN"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dirty="0" smtClean="0"/>
              <a:t>47 </a:t>
            </a:r>
            <a:br>
              <a:rPr lang="en-GB" altLang="zh-CN" dirty="0" smtClean="0"/>
            </a:br>
            <a:r>
              <a:rPr lang="zh-CN" altLang="en-US" dirty="0" smtClean="0"/>
              <a:t>繁漪与周萍之间的对话</a:t>
            </a:r>
            <a:endParaRPr lang="en-US" dirty="0"/>
          </a:p>
        </p:txBody>
      </p:sp>
      <p:sp>
        <p:nvSpPr>
          <p:cNvPr id="3" name="Content Placeholder 2"/>
          <p:cNvSpPr>
            <a:spLocks noGrp="1"/>
          </p:cNvSpPr>
          <p:nvPr>
            <p:ph idx="1"/>
          </p:nvPr>
        </p:nvSpPr>
        <p:spPr/>
        <p:txBody>
          <a:bodyPr/>
          <a:lstStyle/>
          <a:p>
            <a:r>
              <a:rPr lang="zh-CN" altLang="en-US" dirty="0" smtClean="0"/>
              <a:t>“萍”</a:t>
            </a:r>
            <a:endParaRPr lang="en-GB" altLang="zh-CN" dirty="0" smtClean="0"/>
          </a:p>
          <a:p>
            <a:r>
              <a:rPr lang="zh-CN" altLang="en-US" dirty="0" smtClean="0"/>
              <a:t>母亲对儿子的；</a:t>
            </a:r>
            <a:endParaRPr lang="en-GB" altLang="zh-CN" dirty="0" smtClean="0"/>
          </a:p>
          <a:p>
            <a:r>
              <a:rPr lang="zh-CN" altLang="en-US" dirty="0" smtClean="0"/>
              <a:t>对恋人的昵称；</a:t>
            </a:r>
            <a:endParaRPr lang="en-GB" altLang="zh-CN"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48</a:t>
            </a:r>
            <a:endParaRPr lang="en-US" dirty="0"/>
          </a:p>
        </p:txBody>
      </p:sp>
      <p:sp>
        <p:nvSpPr>
          <p:cNvPr id="3" name="Content Placeholder 2"/>
          <p:cNvSpPr>
            <a:spLocks noGrp="1"/>
          </p:cNvSpPr>
          <p:nvPr>
            <p:ph idx="1"/>
          </p:nvPr>
        </p:nvSpPr>
        <p:spPr/>
        <p:txBody>
          <a:bodyPr/>
          <a:lstStyle/>
          <a:p>
            <a:r>
              <a:rPr lang="zh-CN" altLang="en-US" dirty="0" smtClean="0"/>
              <a:t>暗示性反问</a:t>
            </a:r>
            <a:endParaRPr lang="en-GB" altLang="zh-CN" dirty="0" smtClean="0"/>
          </a:p>
          <a:p>
            <a:r>
              <a:rPr lang="zh-CN" altLang="en-US" dirty="0" smtClean="0"/>
              <a:t>既有隐义，又有怨愤</a:t>
            </a:r>
            <a:endParaRPr lang="en-GB" altLang="zh-CN" dirty="0" smtClean="0"/>
          </a:p>
          <a:p>
            <a:r>
              <a:rPr lang="zh-CN" altLang="en-US" dirty="0" smtClean="0"/>
              <a:t>一语双关</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49</a:t>
            </a:r>
            <a:endParaRPr lang="en-US" dirty="0"/>
          </a:p>
        </p:txBody>
      </p:sp>
      <p:sp>
        <p:nvSpPr>
          <p:cNvPr id="3" name="Content Placeholder 2"/>
          <p:cNvSpPr>
            <a:spLocks noGrp="1"/>
          </p:cNvSpPr>
          <p:nvPr>
            <p:ph idx="1"/>
          </p:nvPr>
        </p:nvSpPr>
        <p:spPr/>
        <p:txBody>
          <a:bodyPr/>
          <a:lstStyle/>
          <a:p>
            <a:r>
              <a:rPr lang="zh-CN" altLang="en-US" dirty="0" smtClean="0"/>
              <a:t>周朴园的出场：威严、沉重</a:t>
            </a:r>
            <a:endParaRPr lang="en-GB" altLang="zh-CN" dirty="0" smtClean="0"/>
          </a:p>
          <a:p>
            <a:r>
              <a:rPr lang="zh-CN" altLang="en-US" dirty="0" smtClean="0"/>
              <a:t>威严冷峻的外表下包含疲惫</a:t>
            </a:r>
            <a:endParaRPr lang="en-GB" altLang="zh-CN"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566</TotalTime>
  <Words>487</Words>
  <Application>Microsoft Macintosh PowerPoint</Application>
  <PresentationFormat>On-screen Show (4:3)</PresentationFormat>
  <Paragraphs>92</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Inkwell</vt:lpstr>
      <vt:lpstr>《雷雨》第一幕之赏析</vt:lpstr>
      <vt:lpstr>33</vt:lpstr>
      <vt:lpstr>34 35 37</vt:lpstr>
      <vt:lpstr>38 40 41 42 43</vt:lpstr>
      <vt:lpstr>44</vt:lpstr>
      <vt:lpstr>46</vt:lpstr>
      <vt:lpstr>47  繁漪与周萍之间的对话</vt:lpstr>
      <vt:lpstr>48</vt:lpstr>
      <vt:lpstr>49</vt:lpstr>
      <vt:lpstr>50 周冲和周朴园的对话</vt:lpstr>
      <vt:lpstr>51  52 周朴园与繁漪、周冲的对话</vt:lpstr>
      <vt:lpstr>53</vt:lpstr>
      <vt:lpstr>53</vt:lpstr>
      <vt:lpstr>55</vt:lpstr>
      <vt:lpstr>58</vt:lpstr>
      <vt:lpstr>思考题</vt:lpstr>
      <vt:lpstr>（2）具体分析第一幕中人物之间有哪些矛盾冲突？有没有解决？</vt:lpstr>
      <vt:lpstr> （3）根据第一幕设想此幕在全剧中的作用是什么？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《雷雨》第一幕之赏析</dc:title>
  <dc:creator>Client Admin</dc:creator>
  <cp:lastModifiedBy>Client Admin</cp:lastModifiedBy>
  <cp:revision>4</cp:revision>
  <dcterms:created xsi:type="dcterms:W3CDTF">2012-02-28T03:00:34Z</dcterms:created>
  <dcterms:modified xsi:type="dcterms:W3CDTF">2012-02-28T03:24:56Z</dcterms:modified>
</cp:coreProperties>
</file>